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FE4F2-F18E-4698-BDA2-A367747FBF98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15BE5-CC3E-4515-846D-7FCC94D94F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15BE5-CC3E-4515-846D-7FCC94D94F2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15BE5-CC3E-4515-846D-7FCC94D94F2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30DEA-0A91-42D5-80C9-B496858FB5F4}" type="datetimeFigureOut">
              <a:rPr lang="en-US" smtClean="0"/>
              <a:pPr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African Customary </a:t>
            </a:r>
            <a:r>
              <a:rPr lang="en-US" b="1" dirty="0" smtClean="0">
                <a:latin typeface="Algerian" pitchFamily="82" charset="0"/>
              </a:rPr>
              <a:t>Marriages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husband must provide a home for his wife and children; the wife has a duty to obey the husband;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husband has an unfettered right to sexual intercourse with his wife and it may not be denied except in instances when it is taboo;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husband can claim damages from any man who has sexual intercourse with his wife; the man must pay dowry to his parents-in-law; and the wife has a duty to tend the farm and to bear children and take care of them.</a:t>
            </a: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Separation and Divorce</a:t>
            </a:r>
          </a:p>
          <a:p>
            <a:r>
              <a:rPr lang="en-US" dirty="0" smtClean="0"/>
              <a:t>Separation is the temporary parting of a married couple either by order of the court or </a:t>
            </a:r>
            <a:r>
              <a:rPr lang="en-US" dirty="0" smtClean="0"/>
              <a:t>by mutual </a:t>
            </a:r>
            <a:r>
              <a:rPr lang="en-US" dirty="0" smtClean="0"/>
              <a:t>agreement. </a:t>
            </a:r>
            <a:endParaRPr lang="en-US" dirty="0" smtClean="0"/>
          </a:p>
          <a:p>
            <a:r>
              <a:rPr lang="en-US" dirty="0" smtClean="0"/>
              <a:t>Divorce</a:t>
            </a:r>
            <a:r>
              <a:rPr lang="en-US" dirty="0" smtClean="0"/>
              <a:t>, on the other hand, is the legal dissolution of a </a:t>
            </a:r>
            <a:r>
              <a:rPr lang="en-US" dirty="0" smtClean="0"/>
              <a:t>marriage through </a:t>
            </a:r>
            <a:r>
              <a:rPr lang="en-US" dirty="0" smtClean="0"/>
              <a:t>procedures laid down in the law governing the marriage. Each system </a:t>
            </a:r>
            <a:r>
              <a:rPr lang="en-US" dirty="0" smtClean="0"/>
              <a:t>of marriage </a:t>
            </a:r>
            <a:r>
              <a:rPr lang="en-US" dirty="0" smtClean="0"/>
              <a:t>specifies grounds for separation and divorce.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Christian and civil </a:t>
            </a:r>
            <a:r>
              <a:rPr lang="en-US" b="1" dirty="0" smtClean="0">
                <a:latin typeface="Algerian" pitchFamily="82" charset="0"/>
              </a:rPr>
              <a:t>marriages</a:t>
            </a:r>
          </a:p>
          <a:p>
            <a:r>
              <a:rPr lang="en-US" dirty="0" smtClean="0"/>
              <a:t>Christian marriages may be dissolved by a resident magistrate’s court while </a:t>
            </a:r>
            <a:r>
              <a:rPr lang="en-US" dirty="0" smtClean="0"/>
              <a:t>civil marriages </a:t>
            </a:r>
            <a:r>
              <a:rPr lang="en-US" dirty="0" smtClean="0"/>
              <a:t>can only be dissolved by the High Court.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party seeking the divorce files </a:t>
            </a:r>
            <a:r>
              <a:rPr lang="en-US" dirty="0" smtClean="0"/>
              <a:t>a special </a:t>
            </a:r>
            <a:r>
              <a:rPr lang="en-US" dirty="0" smtClean="0"/>
              <a:t>lawsuit called </a:t>
            </a:r>
            <a:r>
              <a:rPr lang="en-US" i="1" dirty="0" smtClean="0"/>
              <a:t>divorce petition, setting out the grounds for the divorce. </a:t>
            </a:r>
            <a:endParaRPr lang="en-US" i="1" dirty="0" smtClean="0"/>
          </a:p>
          <a:p>
            <a:r>
              <a:rPr lang="en-US" i="1" dirty="0" smtClean="0"/>
              <a:t>The  </a:t>
            </a:r>
            <a:r>
              <a:rPr lang="en-US" dirty="0" smtClean="0"/>
              <a:t>person </a:t>
            </a:r>
            <a:r>
              <a:rPr lang="en-US" dirty="0" smtClean="0"/>
              <a:t>petitioning the court is known as the petitioner while the person being </a:t>
            </a:r>
            <a:r>
              <a:rPr lang="en-US" dirty="0" smtClean="0"/>
              <a:t>petitioned against </a:t>
            </a:r>
            <a:r>
              <a:rPr lang="en-US" dirty="0" smtClean="0"/>
              <a:t>is known as the respondent</a:t>
            </a: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Before filing a divorce petition, the spouse </a:t>
            </a:r>
            <a:r>
              <a:rPr lang="en-US" dirty="0" smtClean="0"/>
              <a:t>seeking divorce </a:t>
            </a:r>
            <a:r>
              <a:rPr lang="en-US" dirty="0" smtClean="0"/>
              <a:t>must satisfy the following conditions: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  The </a:t>
            </a:r>
            <a:r>
              <a:rPr lang="en-US" dirty="0" smtClean="0"/>
              <a:t>parties must have been married for at least 3 years, unless he or she can </a:t>
            </a:r>
            <a:r>
              <a:rPr lang="en-US" dirty="0" smtClean="0"/>
              <a:t>show that </a:t>
            </a:r>
            <a:r>
              <a:rPr lang="en-US" dirty="0" smtClean="0"/>
              <a:t>the marriage poses certain exceptional hardships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Both parties must be ordinarily resident in Kenya, provided that where the </a:t>
            </a:r>
            <a:r>
              <a:rPr lang="en-US" dirty="0" smtClean="0"/>
              <a:t>husband is </a:t>
            </a:r>
            <a:r>
              <a:rPr lang="en-US" dirty="0" smtClean="0"/>
              <a:t>not ordinarily resident in Kenya, the wife may present a petition if she has </a:t>
            </a:r>
            <a:r>
              <a:rPr lang="en-US" dirty="0" smtClean="0"/>
              <a:t>been resident </a:t>
            </a:r>
            <a:r>
              <a:rPr lang="en-US" dirty="0" smtClean="0"/>
              <a:t>in Kenya for at least 3 years;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petitioner must show that he or she has not contributed to the commission </a:t>
            </a:r>
            <a:r>
              <a:rPr lang="en-US" dirty="0" smtClean="0"/>
              <a:t>of the </a:t>
            </a:r>
            <a:r>
              <a:rPr lang="en-US" dirty="0" smtClean="0"/>
              <a:t>matrimonial offence or turned a blind eye to it (fro example by resuming </a:t>
            </a:r>
            <a:r>
              <a:rPr lang="en-US" dirty="0" smtClean="0"/>
              <a:t>sexual relations </a:t>
            </a:r>
            <a:r>
              <a:rPr lang="en-US" dirty="0" smtClean="0"/>
              <a:t>after adultery);</a:t>
            </a:r>
          </a:p>
          <a:p>
            <a:r>
              <a:rPr lang="en-US" dirty="0" smtClean="0"/>
              <a:t>It </a:t>
            </a:r>
            <a:r>
              <a:rPr lang="en-US" dirty="0" smtClean="0"/>
              <a:t>must be shown that both parties have not colluded to bring the divorce petition (</a:t>
            </a:r>
            <a:r>
              <a:rPr lang="en-US" dirty="0" smtClean="0"/>
              <a:t>it is </a:t>
            </a:r>
            <a:r>
              <a:rPr lang="en-US" dirty="0" smtClean="0"/>
              <a:t>against public policy in Kenya to divorce by agreement)</a:t>
            </a:r>
          </a:p>
          <a:p>
            <a:r>
              <a:rPr lang="en-US" dirty="0" smtClean="0"/>
              <a:t>It </a:t>
            </a:r>
            <a:r>
              <a:rPr lang="en-US" dirty="0" smtClean="0"/>
              <a:t>must be shown that there are no other pending petitions involving both parties </a:t>
            </a:r>
            <a:r>
              <a:rPr lang="en-US" dirty="0" smtClean="0"/>
              <a:t>in any </a:t>
            </a:r>
            <a:r>
              <a:rPr lang="en-US" dirty="0" smtClean="0"/>
              <a:t>court in Kenya.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Islamic Marriages</a:t>
            </a:r>
          </a:p>
          <a:p>
            <a:r>
              <a:rPr lang="en-US" dirty="0" smtClean="0"/>
              <a:t>Under Islamic law, there may be a judicial divorce or an extra-judicial divorce. The judicial</a:t>
            </a:r>
          </a:p>
          <a:p>
            <a:r>
              <a:rPr lang="en-US" dirty="0" smtClean="0"/>
              <a:t>divorces are heard by the High Court in accordance with Islamic law. The grounds</a:t>
            </a:r>
          </a:p>
          <a:p>
            <a:r>
              <a:rPr lang="en-US" dirty="0" smtClean="0"/>
              <a:t>recognized under Islamic law are:</a:t>
            </a:r>
          </a:p>
          <a:p>
            <a:r>
              <a:rPr lang="en-US" dirty="0" smtClean="0"/>
              <a:t>desertion </a:t>
            </a:r>
            <a:r>
              <a:rPr lang="en-US" dirty="0" smtClean="0"/>
              <a:t>by the husband for at least 5 years;</a:t>
            </a:r>
          </a:p>
          <a:p>
            <a:r>
              <a:rPr lang="en-US" dirty="0" smtClean="0"/>
              <a:t>failure </a:t>
            </a:r>
            <a:r>
              <a:rPr lang="en-US" dirty="0" smtClean="0"/>
              <a:t>by the husband to provide maintenance for the wife and children;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</a:t>
            </a:r>
            <a:r>
              <a:rPr lang="en-US" dirty="0" smtClean="0"/>
              <a:t>mprisonment </a:t>
            </a:r>
            <a:r>
              <a:rPr lang="en-US" dirty="0" smtClean="0"/>
              <a:t>of the husband for at least 7 years;</a:t>
            </a:r>
          </a:p>
          <a:p>
            <a:r>
              <a:rPr lang="en-US" dirty="0" smtClean="0"/>
              <a:t>failure </a:t>
            </a:r>
            <a:r>
              <a:rPr lang="en-US" dirty="0" smtClean="0"/>
              <a:t>by the wife to perform marital obligations;</a:t>
            </a:r>
          </a:p>
          <a:p>
            <a:r>
              <a:rPr lang="en-US" dirty="0" smtClean="0"/>
              <a:t>impotence</a:t>
            </a:r>
            <a:r>
              <a:rPr lang="en-US" dirty="0" smtClean="0"/>
              <a:t>, insanity or cruelty of the husband;</a:t>
            </a:r>
          </a:p>
          <a:p>
            <a:r>
              <a:rPr lang="en-US" dirty="0" smtClean="0"/>
              <a:t>capture </a:t>
            </a:r>
            <a:r>
              <a:rPr lang="en-US" dirty="0" smtClean="0"/>
              <a:t>of the husband by enemies during wartime</a:t>
            </a:r>
          </a:p>
          <a:p>
            <a:r>
              <a:rPr lang="en-US" dirty="0" smtClean="0"/>
              <a:t>Extra-judicial divorce is however the most common. Where the wife is on the wrong, the</a:t>
            </a:r>
          </a:p>
          <a:p>
            <a:r>
              <a:rPr lang="en-US" dirty="0" smtClean="0"/>
              <a:t>husband is supposed to warn her and guide her on the right path. If she persists in her</a:t>
            </a:r>
          </a:p>
          <a:p>
            <a:r>
              <a:rPr lang="en-US" dirty="0" smtClean="0"/>
              <a:t>conduct, he can divorce </a:t>
            </a:r>
            <a:r>
              <a:rPr lang="en-US" dirty="0" smtClean="0"/>
              <a:t>her.</a:t>
            </a:r>
            <a:r>
              <a:rPr lang="en-US" dirty="0" smtClean="0"/>
              <a:t> Where reconciliation fails, he</a:t>
            </a:r>
          </a:p>
          <a:p>
            <a:r>
              <a:rPr lang="en-US" dirty="0" smtClean="0"/>
              <a:t>or she may resort to divorce. This can be done by the wronged party pronouncing </a:t>
            </a:r>
            <a:r>
              <a:rPr lang="en-US" dirty="0" smtClean="0"/>
              <a:t>the 145 word </a:t>
            </a:r>
            <a:r>
              <a:rPr lang="en-US" i="1" dirty="0" err="1" smtClean="0"/>
              <a:t>talak</a:t>
            </a:r>
            <a:r>
              <a:rPr lang="en-US" i="1" dirty="0" smtClean="0"/>
              <a:t> 3 times at an interval of 40 days. Upon the third </a:t>
            </a:r>
            <a:r>
              <a:rPr lang="en-US" i="1" dirty="0" err="1" smtClean="0"/>
              <a:t>talak</a:t>
            </a:r>
            <a:r>
              <a:rPr lang="en-US" i="1" dirty="0" smtClean="0"/>
              <a:t>, the marriage </a:t>
            </a:r>
            <a:r>
              <a:rPr lang="en-US" i="1" dirty="0" smtClean="0"/>
              <a:t>is </a:t>
            </a:r>
            <a:r>
              <a:rPr lang="en-US" dirty="0" smtClean="0"/>
              <a:t>deemed </a:t>
            </a:r>
            <a:r>
              <a:rPr lang="en-US" dirty="0" smtClean="0"/>
              <a:t>dissolved.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Hindu Marriages</a:t>
            </a:r>
          </a:p>
          <a:p>
            <a:r>
              <a:rPr lang="en-US" dirty="0" smtClean="0"/>
              <a:t>Under Hindu law parties may undergo judicial separation and, eventually, divorce if </a:t>
            </a:r>
            <a:r>
              <a:rPr lang="en-US" dirty="0" smtClean="0"/>
              <a:t>they fail </a:t>
            </a:r>
            <a:r>
              <a:rPr lang="en-US" dirty="0" smtClean="0"/>
              <a:t>to reconcile within two years.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grounds are the same as those of Christian </a:t>
            </a:r>
            <a:r>
              <a:rPr lang="en-US" dirty="0" smtClean="0"/>
              <a:t>and civil </a:t>
            </a:r>
            <a:r>
              <a:rPr lang="en-US" dirty="0" smtClean="0"/>
              <a:t>marriages.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is also possible for the parties to seek divorce without first </a:t>
            </a:r>
            <a:r>
              <a:rPr lang="en-US" dirty="0" smtClean="0"/>
              <a:t>obtaining the </a:t>
            </a:r>
            <a:r>
              <a:rPr lang="en-US" dirty="0" smtClean="0"/>
              <a:t>2-year separation.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   Customary </a:t>
            </a:r>
            <a:r>
              <a:rPr lang="en-US" b="1" dirty="0" smtClean="0">
                <a:latin typeface="Algerian" pitchFamily="82" charset="0"/>
              </a:rPr>
              <a:t>Marriages</a:t>
            </a:r>
          </a:p>
          <a:p>
            <a:r>
              <a:rPr lang="en-US" dirty="0" smtClean="0"/>
              <a:t>Divorce under customary law is rare because parties are only permitted to divorce </a:t>
            </a:r>
            <a:r>
              <a:rPr lang="en-US" dirty="0" smtClean="0"/>
              <a:t>when the </a:t>
            </a:r>
            <a:r>
              <a:rPr lang="en-US" dirty="0" smtClean="0"/>
              <a:t>marriage has broken down to such an extent that further cohabitation </a:t>
            </a:r>
            <a:r>
              <a:rPr lang="en-US" dirty="0" smtClean="0"/>
              <a:t>or reconciliation </a:t>
            </a:r>
            <a:r>
              <a:rPr lang="en-US" dirty="0" smtClean="0"/>
              <a:t>is impossible. </a:t>
            </a:r>
            <a:endParaRPr lang="en-US" dirty="0" smtClean="0"/>
          </a:p>
          <a:p>
            <a:r>
              <a:rPr lang="en-US" dirty="0" smtClean="0"/>
              <a:t>Judicial </a:t>
            </a:r>
            <a:r>
              <a:rPr lang="en-US" dirty="0" smtClean="0"/>
              <a:t>divorce may be obtained by filing a petition in </a:t>
            </a:r>
            <a:r>
              <a:rPr lang="en-US" dirty="0" smtClean="0"/>
              <a:t>a magistrate’s </a:t>
            </a:r>
            <a:r>
              <a:rPr lang="en-US" dirty="0" smtClean="0"/>
              <a:t>court.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court will decide on the petition based on the relevant </a:t>
            </a:r>
            <a:r>
              <a:rPr lang="en-US" dirty="0" smtClean="0"/>
              <a:t>customary law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grounds for divorce include:</a:t>
            </a:r>
          </a:p>
          <a:p>
            <a:r>
              <a:rPr lang="en-US" dirty="0" smtClean="0"/>
              <a:t>Refusal </a:t>
            </a:r>
            <a:r>
              <a:rPr lang="en-US" dirty="0" smtClean="0"/>
              <a:t>of either party to have sexual intercourse with the other without good reason;</a:t>
            </a:r>
          </a:p>
          <a:p>
            <a:r>
              <a:rPr lang="en-US" dirty="0" smtClean="0"/>
              <a:t>witchcraft </a:t>
            </a:r>
            <a:r>
              <a:rPr lang="en-US" dirty="0" smtClean="0"/>
              <a:t>by either party;</a:t>
            </a:r>
          </a:p>
          <a:p>
            <a:r>
              <a:rPr lang="en-US" dirty="0" smtClean="0"/>
              <a:t>habitual </a:t>
            </a:r>
            <a:r>
              <a:rPr lang="en-US" dirty="0" smtClean="0"/>
              <a:t>theft by either party;</a:t>
            </a:r>
          </a:p>
          <a:p>
            <a:r>
              <a:rPr lang="en-US" dirty="0" smtClean="0"/>
              <a:t>willful </a:t>
            </a:r>
            <a:r>
              <a:rPr lang="en-US" dirty="0" smtClean="0"/>
              <a:t>desertion, which is rare;</a:t>
            </a:r>
          </a:p>
          <a:p>
            <a:r>
              <a:rPr lang="en-US" dirty="0" smtClean="0"/>
              <a:t>incest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What is a family</a:t>
            </a:r>
            <a:endParaRPr lang="en-US" dirty="0" smtClean="0">
              <a:latin typeface="Algerian" pitchFamily="82" charset="0"/>
            </a:endParaRPr>
          </a:p>
          <a:p>
            <a:r>
              <a:rPr lang="en-US" dirty="0" smtClean="0"/>
              <a:t> </a:t>
            </a:r>
            <a:r>
              <a:rPr lang="en-US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family as </a:t>
            </a:r>
            <a:r>
              <a:rPr lang="en-US" dirty="0" smtClean="0"/>
              <a:t>a </a:t>
            </a:r>
            <a:r>
              <a:rPr lang="en-US" dirty="0" smtClean="0"/>
              <a:t>set of parents and children or of</a:t>
            </a:r>
          </a:p>
          <a:p>
            <a:r>
              <a:rPr lang="en-US" dirty="0" smtClean="0"/>
              <a:t>relations living together or if not the members of a household, especially the parents </a:t>
            </a:r>
            <a:r>
              <a:rPr lang="en-US" dirty="0" smtClean="0"/>
              <a:t>and their children. 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the traditional African context, the family was much wider and </a:t>
            </a:r>
            <a:r>
              <a:rPr lang="en-US" dirty="0" smtClean="0"/>
              <a:t>included distant </a:t>
            </a:r>
            <a:r>
              <a:rPr lang="en-US" dirty="0" smtClean="0"/>
              <a:t>relatives and other persons related through marriage. Members of one clan </a:t>
            </a:r>
            <a:r>
              <a:rPr lang="en-US" dirty="0" smtClean="0"/>
              <a:t>or even </a:t>
            </a:r>
            <a:r>
              <a:rPr lang="en-US" dirty="0" smtClean="0"/>
              <a:t>related clans were, in many instances, referred to as one family.</a:t>
            </a: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</a:t>
            </a:r>
            <a:r>
              <a:rPr lang="en-US" dirty="0" smtClean="0"/>
              <a:t>xcessive </a:t>
            </a:r>
            <a:r>
              <a:rPr lang="en-US" dirty="0" smtClean="0"/>
              <a:t>physical beating either by the man or the woman;</a:t>
            </a:r>
          </a:p>
          <a:p>
            <a:r>
              <a:rPr lang="en-US" dirty="0" smtClean="0"/>
              <a:t>Failure </a:t>
            </a:r>
            <a:r>
              <a:rPr lang="en-US" dirty="0" smtClean="0"/>
              <a:t>by the husband to maintain his wife and children;</a:t>
            </a:r>
          </a:p>
          <a:p>
            <a:r>
              <a:rPr lang="en-US" dirty="0" smtClean="0"/>
              <a:t>laziness</a:t>
            </a:r>
            <a:r>
              <a:rPr lang="en-US" dirty="0" smtClean="0"/>
              <a:t>, especially of the wife;</a:t>
            </a:r>
          </a:p>
          <a:p>
            <a:r>
              <a:rPr lang="en-US" dirty="0" smtClean="0"/>
              <a:t>A</a:t>
            </a:r>
            <a:r>
              <a:rPr lang="en-US" dirty="0" smtClean="0"/>
              <a:t>dultery </a:t>
            </a:r>
            <a:r>
              <a:rPr lang="en-US" dirty="0" smtClean="0"/>
              <a:t>by the wife (the husband cannot commit adultery);</a:t>
            </a:r>
          </a:p>
          <a:p>
            <a:r>
              <a:rPr lang="en-US" dirty="0" smtClean="0"/>
              <a:t>I</a:t>
            </a:r>
            <a:r>
              <a:rPr lang="en-US" dirty="0" smtClean="0"/>
              <a:t>mpotence </a:t>
            </a:r>
            <a:r>
              <a:rPr lang="en-US" dirty="0" smtClean="0"/>
              <a:t>on the part of the husband</a:t>
            </a:r>
            <a:r>
              <a:rPr lang="en-US" dirty="0" smtClean="0"/>
              <a:t>;</a:t>
            </a:r>
          </a:p>
          <a:p>
            <a:r>
              <a:rPr lang="en-US" dirty="0" smtClean="0"/>
              <a:t> Barrenness </a:t>
            </a:r>
            <a:r>
              <a:rPr lang="en-US" dirty="0" smtClean="0"/>
              <a:t>(in some communities)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Extra-judicial </a:t>
            </a:r>
            <a:r>
              <a:rPr lang="en-US" dirty="0" smtClean="0"/>
              <a:t>divorce may be obtained by:</a:t>
            </a:r>
          </a:p>
          <a:p>
            <a:r>
              <a:rPr lang="en-US" dirty="0" smtClean="0"/>
              <a:t> Chasing </a:t>
            </a:r>
            <a:r>
              <a:rPr lang="en-US" dirty="0" smtClean="0"/>
              <a:t>the wife away and informing his family and her family;</a:t>
            </a:r>
          </a:p>
          <a:p>
            <a:r>
              <a:rPr lang="en-US" dirty="0" smtClean="0"/>
              <a:t> The </a:t>
            </a:r>
            <a:r>
              <a:rPr lang="en-US" dirty="0" smtClean="0"/>
              <a:t>wife running away without being chased away; or</a:t>
            </a:r>
          </a:p>
          <a:p>
            <a:r>
              <a:rPr lang="en-US" dirty="0" smtClean="0"/>
              <a:t>W</a:t>
            </a:r>
            <a:r>
              <a:rPr lang="en-US" dirty="0" smtClean="0"/>
              <a:t>here </a:t>
            </a:r>
            <a:r>
              <a:rPr lang="en-US" dirty="0" smtClean="0"/>
              <a:t>the wife’s parents take her away for one of many possible grounds (for</a:t>
            </a:r>
          </a:p>
          <a:p>
            <a:r>
              <a:rPr lang="en-US" dirty="0" smtClean="0"/>
              <a:t>Example</a:t>
            </a:r>
            <a:r>
              <a:rPr lang="en-US" dirty="0" smtClean="0"/>
              <a:t>, that dowry has not been fully paid or where the husband has </a:t>
            </a:r>
            <a:r>
              <a:rPr lang="en-US" dirty="0" smtClean="0"/>
              <a:t>been excessively </a:t>
            </a:r>
            <a:r>
              <a:rPr lang="en-US" dirty="0" smtClean="0"/>
              <a:t>violent)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Types of marriages</a:t>
            </a:r>
          </a:p>
          <a:p>
            <a:pPr>
              <a:buNone/>
            </a:pPr>
            <a:r>
              <a:rPr lang="en-US" dirty="0" smtClean="0"/>
              <a:t>   There </a:t>
            </a:r>
            <a:r>
              <a:rPr lang="en-US" dirty="0" smtClean="0"/>
              <a:t>are five different types of marriage in Kenya. </a:t>
            </a:r>
            <a:r>
              <a:rPr lang="en-US" dirty="0" smtClean="0"/>
              <a:t>These are:</a:t>
            </a:r>
          </a:p>
          <a:p>
            <a:r>
              <a:rPr lang="en-US" dirty="0" smtClean="0"/>
              <a:t>Christian</a:t>
            </a:r>
            <a:r>
              <a:rPr lang="en-US" dirty="0" smtClean="0"/>
              <a:t>, </a:t>
            </a:r>
            <a:endParaRPr lang="en-US" dirty="0" smtClean="0"/>
          </a:p>
          <a:p>
            <a:r>
              <a:rPr lang="en-US" dirty="0" smtClean="0"/>
              <a:t>civil</a:t>
            </a:r>
            <a:r>
              <a:rPr lang="en-US" dirty="0" smtClean="0"/>
              <a:t>, </a:t>
            </a:r>
            <a:endParaRPr lang="en-US" dirty="0" smtClean="0"/>
          </a:p>
          <a:p>
            <a:r>
              <a:rPr lang="en-US" dirty="0" smtClean="0"/>
              <a:t>African customary</a:t>
            </a:r>
            <a:r>
              <a:rPr lang="en-US" dirty="0" smtClean="0"/>
              <a:t>, </a:t>
            </a:r>
            <a:endParaRPr lang="en-US" dirty="0" smtClean="0"/>
          </a:p>
          <a:p>
            <a:r>
              <a:rPr lang="en-US" dirty="0" smtClean="0"/>
              <a:t>Islamic</a:t>
            </a:r>
            <a:r>
              <a:rPr lang="en-US" dirty="0" smtClean="0"/>
              <a:t>, and </a:t>
            </a:r>
            <a:endParaRPr lang="en-US" dirty="0" smtClean="0"/>
          </a:p>
          <a:p>
            <a:r>
              <a:rPr lang="en-US" dirty="0" smtClean="0"/>
              <a:t>Hindu </a:t>
            </a:r>
            <a:r>
              <a:rPr lang="en-US" dirty="0" smtClean="0"/>
              <a:t>marriages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n-US" b="1" dirty="0" smtClean="0">
                <a:latin typeface="Algerian" pitchFamily="82" charset="0"/>
              </a:rPr>
              <a:t>Christian </a:t>
            </a:r>
            <a:r>
              <a:rPr lang="en-US" b="1" dirty="0" smtClean="0">
                <a:latin typeface="Algerian" pitchFamily="82" charset="0"/>
              </a:rPr>
              <a:t>Marriages</a:t>
            </a:r>
          </a:p>
          <a:p>
            <a:r>
              <a:rPr lang="en-US" dirty="0" smtClean="0"/>
              <a:t>These are contracted under the Marriage Act or the African Christian Marriage </a:t>
            </a:r>
            <a:r>
              <a:rPr lang="en-US" dirty="0" smtClean="0"/>
              <a:t>and Divorce </a:t>
            </a:r>
            <a:r>
              <a:rPr lang="en-US" dirty="0" smtClean="0"/>
              <a:t>Act.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 smtClean="0"/>
              <a:t>are conducted in church by an authorized church minister in a </a:t>
            </a:r>
            <a:r>
              <a:rPr lang="en-US" dirty="0" smtClean="0"/>
              <a:t>licensed place</a:t>
            </a:r>
            <a:r>
              <a:rPr lang="en-US" dirty="0" smtClean="0"/>
              <a:t>. Under the African Christian Marriage and Divorce Act, they are exclusive </a:t>
            </a:r>
            <a:r>
              <a:rPr lang="en-US" dirty="0" smtClean="0"/>
              <a:t>to Christians </a:t>
            </a:r>
            <a:r>
              <a:rPr lang="en-US" dirty="0" smtClean="0"/>
              <a:t>while under the Marriage Act even non-Christians can contract a marriage.</a:t>
            </a:r>
          </a:p>
          <a:p>
            <a:r>
              <a:rPr lang="en-US" dirty="0" smtClean="0"/>
              <a:t>The names of licensed church ministers and venues are published in the </a:t>
            </a:r>
            <a:r>
              <a:rPr lang="en-US" i="1" dirty="0" smtClean="0"/>
              <a:t>Kenya </a:t>
            </a:r>
            <a:r>
              <a:rPr lang="en-US" i="1" dirty="0" smtClean="0"/>
              <a:t>Gazette </a:t>
            </a:r>
            <a:r>
              <a:rPr lang="en-US" dirty="0" smtClean="0"/>
              <a:t>regularly</a:t>
            </a:r>
            <a:r>
              <a:rPr lang="en-US" dirty="0" smtClean="0"/>
              <a:t>. There is no requirement for parental consent. They are monogamous in nature.</a:t>
            </a:r>
          </a:p>
          <a:p>
            <a:r>
              <a:rPr lang="en-US" dirty="0" smtClean="0"/>
              <a:t>Anyone of 18 years and above can contract a marriage. Notice of intention to marry </a:t>
            </a:r>
            <a:r>
              <a:rPr lang="en-US" dirty="0" smtClean="0"/>
              <a:t>is given </a:t>
            </a:r>
            <a:r>
              <a:rPr lang="en-US" dirty="0" smtClean="0"/>
              <a:t>in accordance with the requirements of the particular church.</a:t>
            </a: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Civil </a:t>
            </a:r>
            <a:r>
              <a:rPr lang="en-US" b="1" dirty="0" smtClean="0">
                <a:latin typeface="Algerian" pitchFamily="82" charset="0"/>
              </a:rPr>
              <a:t>Marriages</a:t>
            </a:r>
          </a:p>
          <a:p>
            <a:r>
              <a:rPr lang="en-US" sz="2800" dirty="0" smtClean="0"/>
              <a:t>These are contracted under the Marriage Act, without necessarily involving a </a:t>
            </a:r>
            <a:r>
              <a:rPr lang="en-US" sz="2800" dirty="0" smtClean="0"/>
              <a:t>church minister</a:t>
            </a:r>
            <a:r>
              <a:rPr lang="en-US" sz="2800" dirty="0" smtClean="0"/>
              <a:t>. They may be conducted either at the Attorney General’s Office or </a:t>
            </a:r>
            <a:r>
              <a:rPr lang="en-US" sz="2800" dirty="0" smtClean="0"/>
              <a:t>other authorized </a:t>
            </a:r>
            <a:r>
              <a:rPr lang="en-US" sz="2800" dirty="0" smtClean="0"/>
              <a:t>government registry of marriages, such as the District Commissioner’s office.</a:t>
            </a:r>
          </a:p>
          <a:p>
            <a:r>
              <a:rPr lang="en-US" sz="2800" dirty="0" smtClean="0"/>
              <a:t>They are monogamous in nature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Civil Marriages</a:t>
            </a:r>
          </a:p>
          <a:p>
            <a:r>
              <a:rPr lang="en-US" dirty="0" smtClean="0"/>
              <a:t>Notice </a:t>
            </a:r>
            <a:r>
              <a:rPr lang="en-US" dirty="0" smtClean="0"/>
              <a:t>of </a:t>
            </a:r>
            <a:r>
              <a:rPr lang="en-US" dirty="0" smtClean="0"/>
              <a:t>intention to </a:t>
            </a:r>
            <a:r>
              <a:rPr lang="en-US" dirty="0" smtClean="0"/>
              <a:t>marry is given 3 months before the date of the intended marriage.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registrar </a:t>
            </a:r>
            <a:r>
              <a:rPr lang="en-US" dirty="0" smtClean="0"/>
              <a:t>enters it </a:t>
            </a:r>
            <a:r>
              <a:rPr lang="en-US" dirty="0" smtClean="0"/>
              <a:t>into the marriage notice book, which is open for public scrutiny and publishes </a:t>
            </a:r>
            <a:r>
              <a:rPr lang="en-US" dirty="0" smtClean="0"/>
              <a:t>the notice </a:t>
            </a:r>
            <a:r>
              <a:rPr lang="en-US" dirty="0" smtClean="0"/>
              <a:t>by affixing it outside his or her door for the entire period of the notice, which is </a:t>
            </a:r>
            <a:r>
              <a:rPr lang="en-US" dirty="0" smtClean="0"/>
              <a:t>3 months.</a:t>
            </a:r>
          </a:p>
          <a:p>
            <a:r>
              <a:rPr lang="en-US" dirty="0" smtClean="0"/>
              <a:t>Anyone </a:t>
            </a:r>
            <a:r>
              <a:rPr lang="en-US" dirty="0" smtClean="0"/>
              <a:t>with an objection is allowed to lodge an objection and the </a:t>
            </a:r>
            <a:r>
              <a:rPr lang="en-US" dirty="0" smtClean="0"/>
              <a:t>marriage cannot </a:t>
            </a:r>
            <a:r>
              <a:rPr lang="en-US" dirty="0" smtClean="0"/>
              <a:t>thereafter take place without the objection being lifted by the High Court. </a:t>
            </a:r>
            <a:endParaRPr lang="en-US" dirty="0" smtClean="0"/>
          </a:p>
          <a:p>
            <a:r>
              <a:rPr lang="en-US" dirty="0" smtClean="0"/>
              <a:t>After the </a:t>
            </a:r>
            <a:r>
              <a:rPr lang="en-US" dirty="0" smtClean="0"/>
              <a:t>expiry of 21 days after the issue of the notice, the registrar issues a </a:t>
            </a:r>
            <a:r>
              <a:rPr lang="en-US" dirty="0" smtClean="0"/>
              <a:t>certificate authorizing </a:t>
            </a:r>
            <a:r>
              <a:rPr lang="en-US" dirty="0" smtClean="0"/>
              <a:t>the marriage. After the parties have been pronounced man and wife, </a:t>
            </a:r>
            <a:r>
              <a:rPr lang="en-US" dirty="0" smtClean="0"/>
              <a:t>they sign </a:t>
            </a:r>
            <a:r>
              <a:rPr lang="en-US" dirty="0" smtClean="0"/>
              <a:t>a </a:t>
            </a:r>
            <a:r>
              <a:rPr lang="en-US" dirty="0" smtClean="0"/>
              <a:t>certificate.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marriage must be witnessed by at least 2 people who must </a:t>
            </a:r>
            <a:r>
              <a:rPr lang="en-US" dirty="0" smtClean="0"/>
              <a:t>also countersign </a:t>
            </a:r>
            <a:r>
              <a:rPr lang="en-US" dirty="0" smtClean="0"/>
              <a:t>the marriage certificate together with the registrar.</a:t>
            </a: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Hindu Marriages</a:t>
            </a:r>
          </a:p>
          <a:p>
            <a:r>
              <a:rPr lang="en-US" dirty="0" smtClean="0"/>
              <a:t>These are conducted under the Hindu Marriage and Divorce Act and are exclusively </a:t>
            </a:r>
            <a:r>
              <a:rPr lang="en-US" dirty="0" smtClean="0"/>
              <a:t>for people </a:t>
            </a:r>
            <a:r>
              <a:rPr lang="en-US" dirty="0" smtClean="0"/>
              <a:t>professing the Hindu faith.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 smtClean="0"/>
              <a:t>are monogamous in nature. </a:t>
            </a:r>
            <a:endParaRPr lang="en-US" dirty="0" smtClean="0"/>
          </a:p>
          <a:p>
            <a:r>
              <a:rPr lang="en-US" dirty="0" smtClean="0"/>
              <a:t>Marriages </a:t>
            </a:r>
            <a:r>
              <a:rPr lang="en-US" dirty="0" smtClean="0"/>
              <a:t>may </a:t>
            </a:r>
            <a:r>
              <a:rPr lang="en-US" dirty="0" smtClean="0"/>
              <a:t>also be </a:t>
            </a:r>
            <a:r>
              <a:rPr lang="en-US" dirty="0" smtClean="0"/>
              <a:t>arranged by the parents.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age of marriage is 18 for men and 16 for women.</a:t>
            </a:r>
          </a:p>
          <a:p>
            <a:r>
              <a:rPr lang="en-US" dirty="0" smtClean="0"/>
              <a:t>However, until the girl is 18 she can only marry with the consent of the parents. </a:t>
            </a:r>
            <a:endParaRPr lang="en-US" dirty="0" smtClean="0"/>
          </a:p>
          <a:p>
            <a:r>
              <a:rPr lang="en-US" dirty="0" smtClean="0"/>
              <a:t>Once married</a:t>
            </a:r>
            <a:r>
              <a:rPr lang="en-US" dirty="0" smtClean="0"/>
              <a:t>, both parties have the right to each other’s company and companionship. </a:t>
            </a:r>
            <a:r>
              <a:rPr lang="en-US" dirty="0" smtClean="0"/>
              <a:t>This includes </a:t>
            </a:r>
            <a:r>
              <a:rPr lang="en-US" dirty="0" smtClean="0"/>
              <a:t>the right to share a common matrimonial home, the right to sexual </a:t>
            </a:r>
            <a:r>
              <a:rPr lang="en-US" dirty="0" smtClean="0"/>
              <a:t>intercourse, the </a:t>
            </a:r>
            <a:r>
              <a:rPr lang="en-US" dirty="0" smtClean="0"/>
              <a:t>wife’s right to use her husband’s name, and the preservation of marital </a:t>
            </a:r>
            <a:r>
              <a:rPr lang="en-US" dirty="0" smtClean="0"/>
              <a:t>secrets.</a:t>
            </a:r>
          </a:p>
          <a:p>
            <a:r>
              <a:rPr lang="en-US" dirty="0" smtClean="0"/>
              <a:t>The wife </a:t>
            </a:r>
            <a:r>
              <a:rPr lang="en-US" dirty="0" smtClean="0"/>
              <a:t>also has a right to maintenance.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  </a:t>
            </a:r>
            <a:r>
              <a:rPr lang="en-US" b="1" dirty="0" smtClean="0">
                <a:latin typeface="Algerian" pitchFamily="82" charset="0"/>
              </a:rPr>
              <a:t>Islamic </a:t>
            </a:r>
            <a:r>
              <a:rPr lang="en-US" b="1" dirty="0" smtClean="0">
                <a:latin typeface="Algerian" pitchFamily="82" charset="0"/>
              </a:rPr>
              <a:t>Marriages</a:t>
            </a:r>
            <a:endParaRPr lang="en-US" b="1" dirty="0" smtClean="0">
              <a:latin typeface="Algerian" pitchFamily="82" charset="0"/>
            </a:endParaRPr>
          </a:p>
          <a:p>
            <a:r>
              <a:rPr lang="en-US" dirty="0" smtClean="0"/>
              <a:t>Islamic marriages are conducted under the Mohammedan Marriage, Divorce </a:t>
            </a:r>
            <a:r>
              <a:rPr lang="en-US" dirty="0" smtClean="0"/>
              <a:t>and Succession </a:t>
            </a:r>
            <a:r>
              <a:rPr lang="en-US" dirty="0" smtClean="0"/>
              <a:t>Act.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 smtClean="0"/>
              <a:t>are potentially polygamous except among the </a:t>
            </a:r>
            <a:r>
              <a:rPr lang="en-US" dirty="0" err="1" smtClean="0"/>
              <a:t>Shia</a:t>
            </a:r>
            <a:r>
              <a:rPr lang="en-US" dirty="0" smtClean="0"/>
              <a:t> </a:t>
            </a:r>
            <a:r>
              <a:rPr lang="en-US" dirty="0" err="1" smtClean="0"/>
              <a:t>Imami</a:t>
            </a:r>
            <a:r>
              <a:rPr lang="en-US" dirty="0" smtClean="0"/>
              <a:t> </a:t>
            </a:r>
            <a:r>
              <a:rPr lang="en-US" dirty="0" err="1" smtClean="0"/>
              <a:t>Ismailis</a:t>
            </a:r>
            <a:r>
              <a:rPr lang="en-US" dirty="0" smtClean="0"/>
              <a:t> who </a:t>
            </a:r>
            <a:r>
              <a:rPr lang="en-US" dirty="0" smtClean="0"/>
              <a:t>are monogamous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/>
              <a:t>Most marriages are arranged by the parents and gifts </a:t>
            </a:r>
            <a:r>
              <a:rPr lang="en-US" dirty="0" smtClean="0"/>
              <a:t>exchanged during </a:t>
            </a:r>
            <a:r>
              <a:rPr lang="en-US" dirty="0" smtClean="0"/>
              <a:t>the agreement are returnable if the marriage does not take place.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age </a:t>
            </a:r>
            <a:r>
              <a:rPr lang="en-US" dirty="0" smtClean="0"/>
              <a:t>of marriage </a:t>
            </a:r>
            <a:r>
              <a:rPr lang="en-US" dirty="0" smtClean="0"/>
              <a:t>is the age of puberty, that is to say 14 for girls and 16 for boys. </a:t>
            </a:r>
            <a:endParaRPr lang="en-US" dirty="0" smtClean="0"/>
          </a:p>
          <a:p>
            <a:r>
              <a:rPr lang="en-US" dirty="0" smtClean="0"/>
              <a:t>Under Islamic law</a:t>
            </a:r>
            <a:r>
              <a:rPr lang="en-US" dirty="0" smtClean="0"/>
              <a:t>, the wife is entitled to </a:t>
            </a:r>
            <a:r>
              <a:rPr lang="en-US" i="1" dirty="0" err="1" smtClean="0"/>
              <a:t>mahar</a:t>
            </a:r>
            <a:r>
              <a:rPr lang="en-US" i="1" dirty="0" smtClean="0"/>
              <a:t>, or dowry, from the husband; maintenance as long as</a:t>
            </a:r>
          </a:p>
          <a:p>
            <a:r>
              <a:rPr lang="en-US" dirty="0" smtClean="0"/>
              <a:t>she is obedient; and consortium</a:t>
            </a: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Introduction to family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African Customary </a:t>
            </a:r>
            <a:r>
              <a:rPr lang="en-US" b="1" dirty="0" smtClean="0">
                <a:latin typeface="Algerian" pitchFamily="82" charset="0"/>
              </a:rPr>
              <a:t>Marriages</a:t>
            </a:r>
          </a:p>
          <a:p>
            <a:r>
              <a:rPr lang="en-US" dirty="0" smtClean="0"/>
              <a:t>These are conducted under the customary law of the individuals in question. They </a:t>
            </a:r>
            <a:r>
              <a:rPr lang="en-US" dirty="0" smtClean="0"/>
              <a:t>are potentially </a:t>
            </a:r>
            <a:r>
              <a:rPr lang="en-US" dirty="0" smtClean="0"/>
              <a:t>polygamous. Some Marriages were arranged by the parents, known </a:t>
            </a:r>
            <a:r>
              <a:rPr lang="en-US" dirty="0" smtClean="0"/>
              <a:t>as </a:t>
            </a:r>
            <a:r>
              <a:rPr lang="en-US" i="1" dirty="0" smtClean="0"/>
              <a:t>betrothals</a:t>
            </a:r>
            <a:r>
              <a:rPr lang="en-US" i="1" dirty="0" smtClean="0"/>
              <a:t>. Payment of bride price follows after which the marriage is contracted.</a:t>
            </a:r>
          </a:p>
          <a:p>
            <a:endParaRPr lang="en-US" dirty="0" smtClean="0"/>
          </a:p>
          <a:p>
            <a:r>
              <a:rPr lang="en-US" dirty="0" smtClean="0"/>
              <a:t>Amongst </a:t>
            </a:r>
            <a:r>
              <a:rPr lang="en-US" dirty="0" smtClean="0"/>
              <a:t>the Kikuyu, </a:t>
            </a:r>
            <a:r>
              <a:rPr lang="en-US" dirty="0" err="1" smtClean="0"/>
              <a:t>Embu</a:t>
            </a:r>
            <a:r>
              <a:rPr lang="en-US" dirty="0" smtClean="0"/>
              <a:t> and </a:t>
            </a:r>
            <a:r>
              <a:rPr lang="en-US" dirty="0" err="1" smtClean="0"/>
              <a:t>Meru</a:t>
            </a:r>
            <a:r>
              <a:rPr lang="en-US" dirty="0" smtClean="0"/>
              <a:t>, unless elaborate ceremonies such as </a:t>
            </a:r>
            <a:r>
              <a:rPr lang="en-US" i="1" dirty="0" err="1" smtClean="0"/>
              <a:t>ngurario</a:t>
            </a:r>
            <a:r>
              <a:rPr lang="en-US" i="1" dirty="0" smtClean="0"/>
              <a:t> </a:t>
            </a:r>
            <a:r>
              <a:rPr lang="en-US" i="1" dirty="0" smtClean="0"/>
              <a:t>are </a:t>
            </a:r>
            <a:r>
              <a:rPr lang="en-US" dirty="0" smtClean="0"/>
              <a:t>performed</a:t>
            </a:r>
            <a:r>
              <a:rPr lang="en-US" dirty="0" smtClean="0"/>
              <a:t>, there is no valid customary marriage.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People </a:t>
            </a:r>
            <a:r>
              <a:rPr lang="en-US" dirty="0" smtClean="0"/>
              <a:t>are prohibited from </a:t>
            </a:r>
            <a:r>
              <a:rPr lang="en-US" dirty="0" smtClean="0"/>
              <a:t>marrying within </a:t>
            </a:r>
            <a:r>
              <a:rPr lang="en-US" dirty="0" smtClean="0"/>
              <a:t>certain prohibited degrees of affinity, and in certain communities marrying </a:t>
            </a:r>
            <a:r>
              <a:rPr lang="en-US" dirty="0" smtClean="0"/>
              <a:t>blood relatives </a:t>
            </a:r>
            <a:r>
              <a:rPr lang="en-US" dirty="0" smtClean="0"/>
              <a:t>is absolutely forbidden. Once married, both parties are entitled to </a:t>
            </a:r>
            <a:r>
              <a:rPr lang="en-US" dirty="0" smtClean="0"/>
              <a:t>consortium;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1686</Words>
  <Application>Microsoft Office PowerPoint</Application>
  <PresentationFormat>On-screen Show (4:3)</PresentationFormat>
  <Paragraphs>128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  <vt:lpstr>Introduction to family law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PARALEGALISM</dc:title>
  <dc:creator>MARY</dc:creator>
  <cp:lastModifiedBy>MARY</cp:lastModifiedBy>
  <cp:revision>11</cp:revision>
  <dcterms:created xsi:type="dcterms:W3CDTF">2013-08-31T08:24:57Z</dcterms:created>
  <dcterms:modified xsi:type="dcterms:W3CDTF">2013-08-31T22:18:49Z</dcterms:modified>
</cp:coreProperties>
</file>